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3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67" r:id="rId15"/>
    <p:sldId id="268" r:id="rId16"/>
    <p:sldId id="269" r:id="rId17"/>
    <p:sldId id="273" r:id="rId18"/>
    <p:sldId id="274" r:id="rId19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86" autoAdjust="0"/>
  </p:normalViewPr>
  <p:slideViewPr>
    <p:cSldViewPr>
      <p:cViewPr varScale="1">
        <p:scale>
          <a:sx n="82" d="100"/>
          <a:sy n="82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402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45A3A-FE54-46F4-9556-26B330EB040F}" type="datetimeFigureOut">
              <a:rPr lang="pl-PL" smtClean="0"/>
              <a:t>2016-03-03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608E5-01F4-4E58-B9F8-354DF7094C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623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5DFD4-D54B-4EA3-9067-66A0A2BAC7EB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51D21-5964-418F-B48C-94BF4301B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57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51D21-5964-418F-B48C-94BF4301BFC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11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51D21-5964-418F-B48C-94BF4301BFC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69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51D21-5964-418F-B48C-94BF4301BFC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39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5547" y="5517232"/>
            <a:ext cx="2133600" cy="285944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Warszawa, 2015.07.23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195736" y="5229200"/>
            <a:ext cx="3759696" cy="46940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Nowe wyzwania Urzędu Transportu Kolejowego  w świetle zmian prawa europejskiego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BB14-36F7-4877-AEC8-DF80B2EF3849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Prostokąt 19"/>
          <p:cNvSpPr/>
          <p:nvPr userDrawn="1"/>
        </p:nvSpPr>
        <p:spPr>
          <a:xfrm>
            <a:off x="4562475" y="26368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54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8" name="Prostokąt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 rot="10800000">
            <a:off x="1343" y="6392361"/>
            <a:ext cx="9144000" cy="4656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8000"/>
                  <a:lumOff val="52000"/>
                </a:schemeClr>
              </a:gs>
              <a:gs pos="39000">
                <a:schemeClr val="accent1">
                  <a:tint val="44500"/>
                  <a:satMod val="160000"/>
                </a:schemeClr>
              </a:gs>
              <a:gs pos="7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pole tekstowe 14"/>
          <p:cNvSpPr txBox="1"/>
          <p:nvPr userDrawn="1"/>
        </p:nvSpPr>
        <p:spPr>
          <a:xfrm>
            <a:off x="27854" y="6392361"/>
            <a:ext cx="20291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500" b="1" i="1" dirty="0" smtClean="0">
                <a:solidFill>
                  <a:schemeClr val="tx2"/>
                </a:solidFill>
              </a:rPr>
              <a:t>Warszawa, 2015.07.23</a:t>
            </a:r>
          </a:p>
          <a:p>
            <a:pPr algn="r"/>
            <a:endParaRPr lang="pl-PL" sz="1200" b="1" dirty="0">
              <a:solidFill>
                <a:schemeClr val="tx2"/>
              </a:solidFill>
            </a:endParaRPr>
          </a:p>
        </p:txBody>
      </p:sp>
      <p:pic>
        <p:nvPicPr>
          <p:cNvPr id="19" name="Obraz 18" descr="pu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r="5213"/>
          <a:stretch/>
        </p:blipFill>
        <p:spPr bwMode="auto">
          <a:xfrm>
            <a:off x="6600286" y="6459421"/>
            <a:ext cx="752725" cy="3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672" y="6305550"/>
            <a:ext cx="1695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" y="3858644"/>
            <a:ext cx="91460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" y="-14696"/>
            <a:ext cx="9145342" cy="389147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447074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115" y="16778"/>
            <a:ext cx="8136904" cy="720080"/>
          </a:xfrm>
          <a:prstGeom prst="roundRect">
            <a:avLst/>
          </a:prstGeom>
        </p:spPr>
        <p:txBody>
          <a:bodyPr/>
          <a:lstStyle>
            <a:lvl1pPr>
              <a:defRPr b="1" cap="none" spc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BB14-36F7-4877-AEC8-DF80B2EF3849}" type="slidenum">
              <a:rPr lang="pl-PL" smtClean="0"/>
              <a:pPr/>
              <a:t>‹#›</a:t>
            </a:fld>
            <a:r>
              <a:rPr lang="pl-PL" dirty="0" smtClean="0"/>
              <a:t>/32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3306572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hemat blokowy: ręczne wprowadzanie danych 5"/>
          <p:cNvSpPr/>
          <p:nvPr userDrawn="1"/>
        </p:nvSpPr>
        <p:spPr>
          <a:xfrm>
            <a:off x="195394" y="1412776"/>
            <a:ext cx="8928992" cy="4579698"/>
          </a:xfrm>
          <a:prstGeom prst="flowChartManualInpu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softEdge rad="317500"/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1440373" y="1844824"/>
            <a:ext cx="62632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</a:t>
            </a:r>
            <a:r>
              <a:rPr lang="pl-PL" sz="5400" b="1" dirty="0" smtClean="0">
                <a:ln w="0"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</a:p>
        </p:txBody>
      </p:sp>
      <p:sp>
        <p:nvSpPr>
          <p:cNvPr id="9" name="Prostokąt 8"/>
          <p:cNvSpPr/>
          <p:nvPr userDrawn="1"/>
        </p:nvSpPr>
        <p:spPr>
          <a:xfrm>
            <a:off x="1619672" y="2920876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altLang="pl-PL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PREZES URZĘDU </a:t>
            </a:r>
            <a:r>
              <a:rPr lang="pl-PL" altLang="pl-PL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TRANSPORTU KOLEJOWEGO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altLang="pl-PL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 Jerozolimskie 134</a:t>
            </a:r>
            <a:r>
              <a:rPr lang="pl-PL" altLang="pl-PL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02-305 Warszawa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altLang="pl-PL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utk@utk.gov.pl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altLang="pl-PL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www.utk.gov.pl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altLang="pl-PL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www.pasazer.utk.gov.pl </a:t>
            </a:r>
          </a:p>
        </p:txBody>
      </p:sp>
      <p:pic>
        <p:nvPicPr>
          <p:cNvPr id="10" name="Obraz 9"/>
          <p:cNvPicPr>
            <a:picLocks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r="16140"/>
          <a:stretch>
            <a:fillRect/>
          </a:stretch>
        </p:blipFill>
        <p:spPr>
          <a:xfrm>
            <a:off x="0" y="0"/>
            <a:ext cx="9148956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6254989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6BB14-36F7-4877-AEC8-DF80B2EF3849}" type="slidenum">
              <a:rPr lang="pl-PL" smtClean="0"/>
              <a:pPr/>
              <a:t>‹#›</a:t>
            </a:fld>
            <a:r>
              <a:rPr lang="pl-PL" smtClean="0"/>
              <a:t>/32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957461911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>
                <a:solidFill>
                  <a:srgbClr val="1F497D"/>
                </a:solidFill>
              </a:rPr>
              <a:t>Warszawa, 2015.07.23</a:t>
            </a:r>
            <a:endParaRPr lang="pl-PL">
              <a:solidFill>
                <a:srgbClr val="1F497D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1F497D"/>
                </a:solidFill>
              </a:rPr>
              <a:t>Nowe wyzwania Prezesa UTK w świetle zmian prawa europejskiego</a:t>
            </a:r>
            <a:endParaRPr lang="pl-PL">
              <a:solidFill>
                <a:srgbClr val="1F497D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BB14-36F7-4877-AEC8-DF80B2EF3849}" type="slidenum">
              <a:rPr lang="pl-PL" smtClean="0">
                <a:solidFill>
                  <a:srgbClr val="1F497D"/>
                </a:solidFill>
              </a:rPr>
              <a:pPr/>
              <a:t>‹#›</a:t>
            </a:fld>
            <a:endParaRPr lang="pl-PL">
              <a:solidFill>
                <a:srgbClr val="1F497D"/>
              </a:solidFill>
            </a:endParaRPr>
          </a:p>
        </p:txBody>
      </p:sp>
      <p:sp>
        <p:nvSpPr>
          <p:cNvPr id="20" name="Prostokąt 19"/>
          <p:cNvSpPr/>
          <p:nvPr userDrawn="1"/>
        </p:nvSpPr>
        <p:spPr>
          <a:xfrm>
            <a:off x="4562475" y="26368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pl-PL" sz="5400" b="1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Prostokąt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Prostokąt 12"/>
          <p:cNvSpPr/>
          <p:nvPr userDrawn="1"/>
        </p:nvSpPr>
        <p:spPr>
          <a:xfrm rot="10800000">
            <a:off x="1343" y="6392361"/>
            <a:ext cx="9144000" cy="4656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8000"/>
                  <a:lumOff val="52000"/>
                </a:schemeClr>
              </a:gs>
              <a:gs pos="39000">
                <a:schemeClr val="accent1">
                  <a:tint val="44500"/>
                  <a:satMod val="160000"/>
                </a:schemeClr>
              </a:gs>
              <a:gs pos="7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5" name="pole tekstowe 14"/>
          <p:cNvSpPr txBox="1"/>
          <p:nvPr userDrawn="1"/>
        </p:nvSpPr>
        <p:spPr>
          <a:xfrm>
            <a:off x="27854" y="6392361"/>
            <a:ext cx="20291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500" b="1" i="1" dirty="0" smtClean="0">
                <a:solidFill>
                  <a:srgbClr val="1F497D"/>
                </a:solidFill>
              </a:rPr>
              <a:t>Warszawa, 2015.07.23</a:t>
            </a:r>
          </a:p>
          <a:p>
            <a:pPr algn="r"/>
            <a:endParaRPr lang="pl-PL" sz="1200" b="1" dirty="0">
              <a:solidFill>
                <a:srgbClr val="1F497D"/>
              </a:solidFill>
            </a:endParaRPr>
          </a:p>
        </p:txBody>
      </p:sp>
      <p:pic>
        <p:nvPicPr>
          <p:cNvPr id="19" name="Obraz 18" descr="pu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r="5213"/>
          <a:stretch/>
        </p:blipFill>
        <p:spPr bwMode="auto">
          <a:xfrm>
            <a:off x="6600286" y="6459421"/>
            <a:ext cx="752725" cy="3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672" y="6305550"/>
            <a:ext cx="1695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" y="3858644"/>
            <a:ext cx="91460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" y="-14696"/>
            <a:ext cx="9145342" cy="389147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353211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115" y="16778"/>
            <a:ext cx="8136904" cy="720080"/>
          </a:xfrm>
          <a:prstGeom prst="roundRect">
            <a:avLst/>
          </a:prstGeom>
        </p:spPr>
        <p:txBody>
          <a:bodyPr/>
          <a:lstStyle>
            <a:lvl1pPr>
              <a:defRPr b="1" cap="none" spc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>
                <a:solidFill>
                  <a:srgbClr val="1F497D"/>
                </a:solidFill>
              </a:rPr>
              <a:t>Warszawa, 2015.07.23</a:t>
            </a:r>
            <a:endParaRPr lang="pl-PL">
              <a:solidFill>
                <a:srgbClr val="1F497D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1F497D"/>
                </a:solidFill>
              </a:rPr>
              <a:t>Nowe wyzwania Prezesa UTK w świetle zmian prawa europejskiego</a:t>
            </a:r>
            <a:endParaRPr lang="pl-PL">
              <a:solidFill>
                <a:srgbClr val="1F497D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BB14-36F7-4877-AEC8-DF80B2EF3849}" type="slidenum">
              <a:rPr lang="pl-PL" smtClean="0">
                <a:solidFill>
                  <a:srgbClr val="1F497D"/>
                </a:solidFill>
              </a:rPr>
              <a:pPr/>
              <a:t>‹#›</a:t>
            </a:fld>
            <a:r>
              <a:rPr lang="pl-PL" dirty="0" smtClean="0">
                <a:solidFill>
                  <a:srgbClr val="1F497D"/>
                </a:solidFill>
              </a:rPr>
              <a:t>/33</a:t>
            </a:r>
            <a:endParaRPr lang="pl-PL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55687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hemat blokowy: ręczne wprowadzanie danych 5"/>
          <p:cNvSpPr/>
          <p:nvPr userDrawn="1"/>
        </p:nvSpPr>
        <p:spPr>
          <a:xfrm>
            <a:off x="195394" y="1412776"/>
            <a:ext cx="8928992" cy="4579698"/>
          </a:xfrm>
          <a:prstGeom prst="flowChartManualInpu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softEdge rad="317500"/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Prostokąt 7"/>
          <p:cNvSpPr/>
          <p:nvPr userDrawn="1"/>
        </p:nvSpPr>
        <p:spPr>
          <a:xfrm>
            <a:off x="1440373" y="1844824"/>
            <a:ext cx="62632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5400" b="1" dirty="0">
                <a:ln w="0"/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</a:t>
            </a:r>
            <a:r>
              <a:rPr lang="pl-PL" sz="5400" b="1" dirty="0" smtClean="0">
                <a:ln w="0"/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</a:p>
        </p:txBody>
      </p:sp>
      <p:sp>
        <p:nvSpPr>
          <p:cNvPr id="9" name="Prostokąt 8"/>
          <p:cNvSpPr/>
          <p:nvPr userDrawn="1"/>
        </p:nvSpPr>
        <p:spPr>
          <a:xfrm>
            <a:off x="1619672" y="2920876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altLang="pl-PL" b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PREZES URZĘDU </a:t>
            </a:r>
            <a:r>
              <a:rPr lang="pl-PL" altLang="pl-PL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TRANSPORTU KOLEJOWEGO</a:t>
            </a:r>
          </a:p>
          <a:p>
            <a:pPr algn="ctr">
              <a:spcBef>
                <a:spcPct val="50000"/>
              </a:spcBef>
              <a:defRPr/>
            </a:pPr>
            <a:r>
              <a:rPr lang="pl-PL" altLang="pl-PL" b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 Jerozolimskie 134</a:t>
            </a:r>
            <a:r>
              <a:rPr lang="pl-PL" altLang="pl-PL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02-305 Warszawa</a:t>
            </a:r>
          </a:p>
          <a:p>
            <a:pPr algn="ctr">
              <a:spcBef>
                <a:spcPct val="50000"/>
              </a:spcBef>
              <a:defRPr/>
            </a:pPr>
            <a:r>
              <a:rPr lang="pl-PL" altLang="pl-PL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utk@utk.gov.pl </a:t>
            </a:r>
          </a:p>
          <a:p>
            <a:pPr algn="ctr">
              <a:spcBef>
                <a:spcPct val="50000"/>
              </a:spcBef>
              <a:defRPr/>
            </a:pPr>
            <a:r>
              <a:rPr lang="pl-PL" altLang="pl-PL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www.utk.gov.pl </a:t>
            </a:r>
          </a:p>
          <a:p>
            <a:pPr algn="ctr">
              <a:spcBef>
                <a:spcPct val="50000"/>
              </a:spcBef>
              <a:defRPr/>
            </a:pPr>
            <a:r>
              <a:rPr lang="pl-PL" altLang="pl-PL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www.pasazer.utk.gov.pl </a:t>
            </a:r>
          </a:p>
        </p:txBody>
      </p:sp>
      <p:pic>
        <p:nvPicPr>
          <p:cNvPr id="10" name="Obraz 9"/>
          <p:cNvPicPr>
            <a:picLocks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r="16140"/>
          <a:stretch>
            <a:fillRect/>
          </a:stretch>
        </p:blipFill>
        <p:spPr>
          <a:xfrm>
            <a:off x="0" y="0"/>
            <a:ext cx="9148956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8646055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 userDrawn="1"/>
        </p:nvSpPr>
        <p:spPr>
          <a:xfrm rot="10800000">
            <a:off x="0" y="6392360"/>
            <a:ext cx="9144000" cy="4656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8000"/>
                  <a:lumOff val="52000"/>
                </a:schemeClr>
              </a:gs>
              <a:gs pos="39000">
                <a:schemeClr val="accent1">
                  <a:tint val="44500"/>
                  <a:satMod val="160000"/>
                </a:schemeClr>
              </a:gs>
              <a:gs pos="7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r="16140"/>
          <a:stretch>
            <a:fillRect/>
          </a:stretch>
        </p:blipFill>
        <p:spPr>
          <a:xfrm>
            <a:off x="0" y="0"/>
            <a:ext cx="9148956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7504" y="1052736"/>
            <a:ext cx="8928992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dirty="0" smtClean="0"/>
              <a:t>Przykład 1</a:t>
            </a:r>
          </a:p>
          <a:p>
            <a:pPr lvl="0"/>
            <a:r>
              <a:rPr lang="pl-PL" dirty="0" smtClean="0"/>
              <a:t>Przykład 2</a:t>
            </a:r>
          </a:p>
          <a:p>
            <a:pPr lvl="0"/>
            <a:r>
              <a:rPr lang="pl-PL" dirty="0" smtClean="0"/>
              <a:t>Przykład 3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868144" y="6381329"/>
            <a:ext cx="720079" cy="493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526BB14-36F7-4877-AEC8-DF80B2EF3849}" type="slidenum">
              <a:rPr lang="pl-PL" smtClean="0"/>
              <a:pPr/>
              <a:t>‹#›</a:t>
            </a:fld>
            <a:r>
              <a:rPr lang="pl-PL" dirty="0" smtClean="0"/>
              <a:t>/32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-1" y="6611183"/>
            <a:ext cx="1082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 smtClean="0">
                <a:solidFill>
                  <a:schemeClr val="tx2"/>
                </a:solidFill>
              </a:rPr>
              <a:t>www.utk.gov.pl</a:t>
            </a:r>
            <a:endParaRPr lang="pl-PL" sz="1000" b="1" i="1" dirty="0">
              <a:solidFill>
                <a:schemeClr val="tx2"/>
              </a:solidFill>
            </a:endParaRPr>
          </a:p>
        </p:txBody>
      </p:sp>
      <p:pic>
        <p:nvPicPr>
          <p:cNvPr id="14" name="Obraz 13" descr="pu"/>
          <p:cNvPicPr/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r="5213"/>
          <a:stretch/>
        </p:blipFill>
        <p:spPr bwMode="auto">
          <a:xfrm>
            <a:off x="6702529" y="6459420"/>
            <a:ext cx="752725" cy="3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ymbol zastępczy tytułu 1"/>
          <p:cNvSpPr>
            <a:spLocks noGrp="1"/>
          </p:cNvSpPr>
          <p:nvPr>
            <p:ph type="title"/>
          </p:nvPr>
        </p:nvSpPr>
        <p:spPr>
          <a:xfrm>
            <a:off x="126133" y="25756"/>
            <a:ext cx="8136904" cy="720080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Tytuł slajdu</a:t>
            </a:r>
            <a:endParaRPr lang="pl-PL" dirty="0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53" y="6360806"/>
            <a:ext cx="1512168" cy="49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 userDrawn="1"/>
        </p:nvCxnSpPr>
        <p:spPr>
          <a:xfrm>
            <a:off x="0" y="6381328"/>
            <a:ext cx="914895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 userDrawn="1"/>
        </p:nvSpPr>
        <p:spPr>
          <a:xfrm>
            <a:off x="-1" y="6395050"/>
            <a:ext cx="14430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50" i="1" dirty="0" smtClean="0">
                <a:solidFill>
                  <a:schemeClr val="tx2"/>
                </a:solidFill>
              </a:rPr>
              <a:t>Warszawa, 2015.07.23</a:t>
            </a:r>
            <a:endParaRPr lang="pl-PL" sz="1050" i="1" dirty="0">
              <a:solidFill>
                <a:schemeClr val="tx2"/>
              </a:solidFill>
            </a:endParaRPr>
          </a:p>
        </p:txBody>
      </p:sp>
      <p:sp>
        <p:nvSpPr>
          <p:cNvPr id="15" name="pole tekstowe 14"/>
          <p:cNvSpPr txBox="1"/>
          <p:nvPr userDrawn="1"/>
        </p:nvSpPr>
        <p:spPr>
          <a:xfrm>
            <a:off x="2123728" y="6395050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i="1" dirty="0" smtClean="0">
                <a:solidFill>
                  <a:schemeClr val="tx2"/>
                </a:solidFill>
              </a:rPr>
              <a:t>Tytuł</a:t>
            </a:r>
            <a:r>
              <a:rPr lang="pl-PL" sz="1200" b="1" i="1" baseline="0" dirty="0" smtClean="0">
                <a:solidFill>
                  <a:schemeClr val="tx2"/>
                </a:solidFill>
              </a:rPr>
              <a:t> prezentacji</a:t>
            </a:r>
            <a:endParaRPr lang="pl-PL" sz="1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0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>
    <p:wipe dir="d"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400" b="1" i="1" kern="1200" cap="none" spc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 userDrawn="1"/>
        </p:nvSpPr>
        <p:spPr>
          <a:xfrm rot="10800000">
            <a:off x="0" y="6392360"/>
            <a:ext cx="9144000" cy="4656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8000"/>
                  <a:lumOff val="52000"/>
                </a:schemeClr>
              </a:gs>
              <a:gs pos="39000">
                <a:schemeClr val="accent1">
                  <a:tint val="44500"/>
                  <a:satMod val="160000"/>
                </a:schemeClr>
              </a:gs>
              <a:gs pos="7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6"/>
          <p:cNvPicPr>
            <a:picLocks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r="16140"/>
          <a:stretch>
            <a:fillRect/>
          </a:stretch>
        </p:blipFill>
        <p:spPr>
          <a:xfrm>
            <a:off x="0" y="0"/>
            <a:ext cx="9148956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7504" y="1052736"/>
            <a:ext cx="892899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0" y="6383416"/>
            <a:ext cx="2133600" cy="285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i="1">
                <a:solidFill>
                  <a:schemeClr val="tx2"/>
                </a:solidFill>
              </a:defRPr>
            </a:lvl1pPr>
          </a:lstStyle>
          <a:p>
            <a:r>
              <a:rPr lang="pl-PL" smtClean="0">
                <a:solidFill>
                  <a:srgbClr val="1F497D"/>
                </a:solidFill>
              </a:rPr>
              <a:t>Warszawa, 2015.07.23</a:t>
            </a:r>
            <a:endParaRPr lang="pl-PL" dirty="0">
              <a:solidFill>
                <a:srgbClr val="1F497D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123728" y="6381328"/>
            <a:ext cx="3759696" cy="469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pl-PL" dirty="0" smtClean="0">
                <a:solidFill>
                  <a:srgbClr val="1F497D"/>
                </a:solidFill>
              </a:rPr>
              <a:t>Nowe wyzwania Prezesa UTK w świetle zmian prawa europejskiego</a:t>
            </a:r>
            <a:endParaRPr lang="pl-PL" dirty="0">
              <a:solidFill>
                <a:srgbClr val="1F497D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868144" y="6381329"/>
            <a:ext cx="720079" cy="493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526BB14-36F7-4877-AEC8-DF80B2EF3849}" type="slidenum">
              <a:rPr lang="pl-PL" smtClean="0">
                <a:solidFill>
                  <a:srgbClr val="1F497D"/>
                </a:solidFill>
              </a:rPr>
              <a:pPr/>
              <a:t>‹#›</a:t>
            </a:fld>
            <a:r>
              <a:rPr lang="pl-PL" dirty="0" smtClean="0">
                <a:solidFill>
                  <a:srgbClr val="1F497D"/>
                </a:solidFill>
              </a:rPr>
              <a:t>/33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-1" y="6611183"/>
            <a:ext cx="1082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i="1" dirty="0" smtClean="0">
                <a:solidFill>
                  <a:srgbClr val="1F497D"/>
                </a:solidFill>
              </a:rPr>
              <a:t>www.utk.gov.pl</a:t>
            </a:r>
            <a:endParaRPr lang="pl-PL" sz="1000" b="1" i="1" dirty="0">
              <a:solidFill>
                <a:srgbClr val="1F497D"/>
              </a:solidFill>
            </a:endParaRPr>
          </a:p>
        </p:txBody>
      </p:sp>
      <p:pic>
        <p:nvPicPr>
          <p:cNvPr id="14" name="Obraz 13" descr="pu"/>
          <p:cNvPicPr/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r="5213"/>
          <a:stretch/>
        </p:blipFill>
        <p:spPr bwMode="auto">
          <a:xfrm>
            <a:off x="6702529" y="6459420"/>
            <a:ext cx="752725" cy="3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ymbol zastępczy tytułu 1"/>
          <p:cNvSpPr>
            <a:spLocks noGrp="1"/>
          </p:cNvSpPr>
          <p:nvPr>
            <p:ph type="title"/>
          </p:nvPr>
        </p:nvSpPr>
        <p:spPr>
          <a:xfrm>
            <a:off x="126133" y="25756"/>
            <a:ext cx="8136904" cy="720080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53" y="6360806"/>
            <a:ext cx="1512168" cy="49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 userDrawn="1"/>
        </p:nvCxnSpPr>
        <p:spPr>
          <a:xfrm>
            <a:off x="0" y="6381328"/>
            <a:ext cx="914895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ransition spd="slow">
    <p:wipe dir="d"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400" b="1" i="1" kern="1200" cap="none" spc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6453336"/>
            <a:ext cx="1800200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7437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0" y="6327322"/>
            <a:ext cx="2496641" cy="252028"/>
          </a:xfrm>
        </p:spPr>
        <p:txBody>
          <a:bodyPr/>
          <a:lstStyle/>
          <a:p>
            <a:r>
              <a:rPr lang="pl-PL" sz="1200" b="1" i="1" dirty="0" smtClean="0">
                <a:solidFill>
                  <a:srgbClr val="1F497D"/>
                </a:solidFill>
              </a:rPr>
              <a:t>Warszawa, 7 marca 2016 r.</a:t>
            </a:r>
            <a:endParaRPr lang="pl-PL" sz="1200" b="1" i="1" dirty="0">
              <a:solidFill>
                <a:srgbClr val="1F497D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22516"/>
            <a:ext cx="748665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7570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b="1" dirty="0">
                <a:solidFill>
                  <a:srgbClr val="1F497D"/>
                </a:solidFill>
              </a:rPr>
              <a:t>Warszawa, 7 </a:t>
            </a:r>
            <a:r>
              <a:rPr lang="pl-PL" b="1" dirty="0" smtClean="0">
                <a:solidFill>
                  <a:srgbClr val="1F497D"/>
                </a:solidFill>
              </a:rPr>
              <a:t>marca </a:t>
            </a:r>
            <a:r>
              <a:rPr lang="pl-PL" b="1" dirty="0">
                <a:solidFill>
                  <a:srgbClr val="1F497D"/>
                </a:solidFill>
              </a:rPr>
              <a:t>2016 r.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rgbClr val="1F497D"/>
                </a:solidFill>
              </a:rPr>
              <a:t>VKM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BB14-36F7-4877-AEC8-DF80B2EF3849}" type="slidenum">
              <a:rPr lang="pl-PL" smtClean="0">
                <a:solidFill>
                  <a:srgbClr val="1F497D"/>
                </a:solidFill>
              </a:rPr>
              <a:pPr/>
              <a:t>10</a:t>
            </a:fld>
            <a:endParaRPr lang="pl-PL" dirty="0">
              <a:solidFill>
                <a:srgbClr val="1F497D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6"/>
          <a:stretch/>
        </p:blipFill>
        <p:spPr bwMode="auto">
          <a:xfrm>
            <a:off x="683568" y="70658"/>
            <a:ext cx="7447488" cy="613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0358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b="1" dirty="0">
                <a:solidFill>
                  <a:srgbClr val="1F497D"/>
                </a:solidFill>
              </a:rPr>
              <a:t>Warszawa, 7 </a:t>
            </a:r>
            <a:r>
              <a:rPr lang="pl-PL" b="1" dirty="0" smtClean="0">
                <a:solidFill>
                  <a:srgbClr val="1F497D"/>
                </a:solidFill>
              </a:rPr>
              <a:t>marca </a:t>
            </a:r>
            <a:r>
              <a:rPr lang="pl-PL" b="1" dirty="0">
                <a:solidFill>
                  <a:srgbClr val="1F497D"/>
                </a:solidFill>
              </a:rPr>
              <a:t>2016 r.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rgbClr val="1F497D"/>
                </a:solidFill>
              </a:rPr>
              <a:t>VKM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BB14-36F7-4877-AEC8-DF80B2EF3849}" type="slidenum">
              <a:rPr lang="pl-PL" smtClean="0">
                <a:solidFill>
                  <a:srgbClr val="1F497D"/>
                </a:solidFill>
              </a:rPr>
              <a:pPr/>
              <a:t>11</a:t>
            </a:fld>
            <a:endParaRPr lang="pl-PL" dirty="0">
              <a:solidFill>
                <a:srgbClr val="1F497D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5" b="24082"/>
          <a:stretch/>
        </p:blipFill>
        <p:spPr bwMode="auto">
          <a:xfrm>
            <a:off x="-540568" y="1556792"/>
            <a:ext cx="936699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3306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b="1" dirty="0">
                <a:solidFill>
                  <a:srgbClr val="1F497D"/>
                </a:solidFill>
              </a:rPr>
              <a:t>Warszawa, 7 </a:t>
            </a:r>
            <a:r>
              <a:rPr lang="pl-PL" b="1" dirty="0" smtClean="0">
                <a:solidFill>
                  <a:srgbClr val="1F497D"/>
                </a:solidFill>
              </a:rPr>
              <a:t>marca </a:t>
            </a:r>
            <a:r>
              <a:rPr lang="pl-PL" b="1" dirty="0">
                <a:solidFill>
                  <a:srgbClr val="1F497D"/>
                </a:solidFill>
              </a:rPr>
              <a:t>2016 r.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rgbClr val="1F497D"/>
                </a:solidFill>
              </a:rPr>
              <a:t>VKM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BB14-36F7-4877-AEC8-DF80B2EF3849}" type="slidenum">
              <a:rPr lang="pl-PL" smtClean="0">
                <a:solidFill>
                  <a:srgbClr val="1F497D"/>
                </a:solidFill>
              </a:rPr>
              <a:pPr/>
              <a:t>12</a:t>
            </a:fld>
            <a:endParaRPr lang="pl-PL" dirty="0">
              <a:solidFill>
                <a:srgbClr val="1F497D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40"/>
          <a:stretch/>
        </p:blipFill>
        <p:spPr bwMode="auto">
          <a:xfrm>
            <a:off x="0" y="1124743"/>
            <a:ext cx="9152835" cy="38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9562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b="1" dirty="0">
                <a:solidFill>
                  <a:srgbClr val="1F497D"/>
                </a:solidFill>
              </a:rPr>
              <a:t>Warszawa, 7 </a:t>
            </a:r>
            <a:r>
              <a:rPr lang="pl-PL" b="1" dirty="0" smtClean="0">
                <a:solidFill>
                  <a:srgbClr val="1F497D"/>
                </a:solidFill>
              </a:rPr>
              <a:t>marca </a:t>
            </a:r>
            <a:r>
              <a:rPr lang="pl-PL" b="1" dirty="0">
                <a:solidFill>
                  <a:srgbClr val="1F497D"/>
                </a:solidFill>
              </a:rPr>
              <a:t>2016 r.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rgbClr val="1F497D"/>
                </a:solidFill>
              </a:rPr>
              <a:t>VKM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5868144" y="6364558"/>
            <a:ext cx="720079" cy="493442"/>
          </a:xfrm>
        </p:spPr>
        <p:txBody>
          <a:bodyPr/>
          <a:lstStyle/>
          <a:p>
            <a:fld id="{4526BB14-36F7-4877-AEC8-DF80B2EF3849}" type="slidenum">
              <a:rPr lang="pl-PL" smtClean="0">
                <a:solidFill>
                  <a:srgbClr val="1F497D"/>
                </a:solidFill>
              </a:rPr>
              <a:pPr/>
              <a:t>13</a:t>
            </a:fld>
            <a:endParaRPr lang="pl-PL" dirty="0">
              <a:solidFill>
                <a:srgbClr val="1F497D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30" y="247413"/>
            <a:ext cx="4310063" cy="649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6957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b="1" dirty="0">
                <a:solidFill>
                  <a:srgbClr val="1F497D"/>
                </a:solidFill>
              </a:rPr>
              <a:t>Warszawa, 7 </a:t>
            </a:r>
            <a:r>
              <a:rPr lang="pl-PL" b="1" dirty="0" smtClean="0">
                <a:solidFill>
                  <a:srgbClr val="1F497D"/>
                </a:solidFill>
              </a:rPr>
              <a:t>marca </a:t>
            </a:r>
            <a:r>
              <a:rPr lang="pl-PL" b="1" dirty="0">
                <a:solidFill>
                  <a:srgbClr val="1F497D"/>
                </a:solidFill>
              </a:rPr>
              <a:t>2016 r.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rgbClr val="1F497D"/>
                </a:solidFill>
              </a:rPr>
              <a:t>VKM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BB14-36F7-4877-AEC8-DF80B2EF3849}" type="slidenum">
              <a:rPr lang="pl-PL" smtClean="0">
                <a:solidFill>
                  <a:srgbClr val="1F497D"/>
                </a:solidFill>
              </a:rPr>
              <a:pPr/>
              <a:t>14</a:t>
            </a:fld>
            <a:endParaRPr lang="pl-PL" dirty="0" smtClean="0">
              <a:solidFill>
                <a:srgbClr val="1F497D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879475"/>
            <a:ext cx="5919787" cy="50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0692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0" dirty="0" smtClean="0"/>
              <a:t>Dokumenty:</a:t>
            </a:r>
            <a:endParaRPr lang="pl-PL" i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b="1" dirty="0">
                <a:solidFill>
                  <a:srgbClr val="1F497D"/>
                </a:solidFill>
              </a:rPr>
              <a:t>Warszawa, 7 </a:t>
            </a:r>
            <a:r>
              <a:rPr lang="pl-PL" b="1" dirty="0" smtClean="0">
                <a:solidFill>
                  <a:srgbClr val="1F497D"/>
                </a:solidFill>
              </a:rPr>
              <a:t>marca </a:t>
            </a:r>
            <a:r>
              <a:rPr lang="pl-PL" b="1" dirty="0">
                <a:solidFill>
                  <a:srgbClr val="1F497D"/>
                </a:solidFill>
              </a:rPr>
              <a:t>2016 r.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rgbClr val="1F497D"/>
                </a:solidFill>
              </a:rPr>
              <a:t>VKM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BB14-36F7-4877-AEC8-DF80B2EF3849}" type="slidenum">
              <a:rPr lang="pl-PL" smtClean="0">
                <a:solidFill>
                  <a:srgbClr val="1F497D"/>
                </a:solidFill>
              </a:rPr>
              <a:pPr/>
              <a:t>15</a:t>
            </a:fld>
            <a:endParaRPr lang="pl-PL" dirty="0">
              <a:solidFill>
                <a:srgbClr val="1F497D"/>
              </a:solidFill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244931" y="4666307"/>
            <a:ext cx="8291264" cy="1401019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pl-PL" sz="2200" dirty="0"/>
              <a:t>p</a:t>
            </a:r>
            <a:r>
              <a:rPr lang="pl-PL" sz="2200" dirty="0" smtClean="0"/>
              <a:t>otwierdzenie </a:t>
            </a:r>
            <a:r>
              <a:rPr lang="pl-PL" sz="2200" dirty="0" smtClean="0"/>
              <a:t>wniesienia opłaty skarbowej z tytułu przedłożenia dokumentu potwierdzającego udzielenie pełnomocnictwa lub prokury.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51520" y="980728"/>
            <a:ext cx="8496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1F497D"/>
                </a:solidFill>
              </a:rPr>
              <a:t>w</a:t>
            </a:r>
            <a:r>
              <a:rPr lang="pl-PL" sz="2200" dirty="0" smtClean="0">
                <a:solidFill>
                  <a:srgbClr val="1F497D"/>
                </a:solidFill>
              </a:rPr>
              <a:t>niosek </a:t>
            </a:r>
            <a:r>
              <a:rPr lang="pl-PL" sz="2200" dirty="0">
                <a:solidFill>
                  <a:srgbClr val="1F497D"/>
                </a:solidFill>
              </a:rPr>
              <a:t>na formularzu wg wzoru;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44931" y="1434653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1F497D"/>
                </a:solidFill>
              </a:rPr>
              <a:t>o</a:t>
            </a:r>
            <a:r>
              <a:rPr lang="pl-PL" sz="2200" dirty="0" smtClean="0">
                <a:solidFill>
                  <a:srgbClr val="1F497D"/>
                </a:solidFill>
              </a:rPr>
              <a:t>świadczenie </a:t>
            </a:r>
            <a:r>
              <a:rPr lang="pl-PL" sz="2200" dirty="0">
                <a:solidFill>
                  <a:srgbClr val="1F497D"/>
                </a:solidFill>
              </a:rPr>
              <a:t>wnioskodawcy, stwierdzające że jest właścicielem lub posiadającym tytuł prawny do pojazdów kolejowych wg wzoru nr 1a, podpisane zgodnie z zasadami reprezentacji podmiotu lub przez ustanowionego w sprawie pełnomocnika;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51520" y="2881203"/>
            <a:ext cx="82089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1F497D"/>
                </a:solidFill>
              </a:rPr>
              <a:t>d</a:t>
            </a:r>
            <a:r>
              <a:rPr lang="pl-PL" sz="2200" dirty="0" smtClean="0">
                <a:solidFill>
                  <a:srgbClr val="1F497D"/>
                </a:solidFill>
              </a:rPr>
              <a:t>okument </a:t>
            </a:r>
            <a:r>
              <a:rPr lang="pl-PL" sz="2200" dirty="0">
                <a:solidFill>
                  <a:srgbClr val="1F497D"/>
                </a:solidFill>
              </a:rPr>
              <a:t>potwierdzający udzielenie pełnomocnictwa, podpisany zgodnie z zasadami reprezentacji podmiotu </a:t>
            </a:r>
            <a:r>
              <a:rPr lang="pl-PL" sz="2200" dirty="0" smtClean="0">
                <a:solidFill>
                  <a:srgbClr val="1F497D"/>
                </a:solidFill>
              </a:rPr>
              <a:t>(</a:t>
            </a:r>
            <a:r>
              <a:rPr lang="pl-PL" sz="2200" dirty="0">
                <a:solidFill>
                  <a:srgbClr val="1F497D"/>
                </a:solidFill>
              </a:rPr>
              <a:t>w przypadku ustanowienia pełnomocnika w sprawie) lub udzielenie prokury, </a:t>
            </a:r>
            <a:r>
              <a:rPr lang="pl-PL" sz="2200" dirty="0" smtClean="0">
                <a:solidFill>
                  <a:srgbClr val="1F497D"/>
                </a:solidFill>
              </a:rPr>
              <a:t/>
            </a:r>
            <a:br>
              <a:rPr lang="pl-PL" sz="2200" dirty="0" smtClean="0">
                <a:solidFill>
                  <a:srgbClr val="1F497D"/>
                </a:solidFill>
              </a:rPr>
            </a:br>
            <a:r>
              <a:rPr lang="pl-PL" sz="2200" dirty="0" smtClean="0">
                <a:solidFill>
                  <a:srgbClr val="1F497D"/>
                </a:solidFill>
              </a:rPr>
              <a:t>tj. odpis </a:t>
            </a:r>
            <a:r>
              <a:rPr lang="pl-PL" sz="2200" dirty="0">
                <a:solidFill>
                  <a:srgbClr val="1F497D"/>
                </a:solidFill>
              </a:rPr>
              <a:t>lub wydruk z systemu Krajowego </a:t>
            </a:r>
            <a:r>
              <a:rPr lang="pl-PL" sz="2200" dirty="0" smtClean="0">
                <a:solidFill>
                  <a:srgbClr val="1F497D"/>
                </a:solidFill>
              </a:rPr>
              <a:t>Rejestru </a:t>
            </a:r>
            <a:r>
              <a:rPr lang="pl-PL" sz="2200" dirty="0">
                <a:solidFill>
                  <a:srgbClr val="1F497D"/>
                </a:solidFill>
              </a:rPr>
              <a:t>Sądowego Ministerstwa Sprawiedliwości;</a:t>
            </a:r>
          </a:p>
        </p:txBody>
      </p:sp>
    </p:spTree>
    <p:extLst>
      <p:ext uri="{BB962C8B-B14F-4D97-AF65-F5344CB8AC3E}">
        <p14:creationId xmlns:p14="http://schemas.microsoft.com/office/powerpoint/2010/main" val="29321847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916832"/>
            <a:ext cx="7128792" cy="122413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http://</a:t>
            </a:r>
            <a:r>
              <a:rPr lang="pl-PL" b="1" dirty="0"/>
              <a:t>www.era.europa.eu</a:t>
            </a:r>
            <a:r>
              <a:rPr lang="pl-PL" dirty="0"/>
              <a:t>/Document-Register/Pages/list-VKM.aspx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b="1" dirty="0">
                <a:solidFill>
                  <a:srgbClr val="1F497D"/>
                </a:solidFill>
              </a:rPr>
              <a:t>Warszawa, 7 </a:t>
            </a:r>
            <a:r>
              <a:rPr lang="pl-PL" b="1" dirty="0" smtClean="0">
                <a:solidFill>
                  <a:srgbClr val="1F497D"/>
                </a:solidFill>
              </a:rPr>
              <a:t>marca </a:t>
            </a:r>
            <a:r>
              <a:rPr lang="pl-PL" b="1" dirty="0">
                <a:solidFill>
                  <a:srgbClr val="1F497D"/>
                </a:solidFill>
              </a:rPr>
              <a:t>2016 r.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rgbClr val="1F497D"/>
                </a:solidFill>
              </a:rPr>
              <a:t>VKM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BB14-36F7-4877-AEC8-DF80B2EF3849}" type="slidenum">
              <a:rPr lang="pl-PL" smtClean="0">
                <a:solidFill>
                  <a:srgbClr val="1F497D"/>
                </a:solidFill>
              </a:rPr>
              <a:pPr/>
              <a:t>16</a:t>
            </a:fld>
            <a:endParaRPr lang="pl-PL" dirty="0">
              <a:solidFill>
                <a:srgbClr val="1F497D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971600" y="3666315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tx2"/>
                </a:solidFill>
              </a:rPr>
              <a:t>http://</a:t>
            </a:r>
            <a:r>
              <a:rPr lang="pl-PL" sz="3200" b="1" dirty="0">
                <a:solidFill>
                  <a:schemeClr val="tx2"/>
                </a:solidFill>
              </a:rPr>
              <a:t>www.utk.gov.pl</a:t>
            </a:r>
            <a:r>
              <a:rPr lang="pl-PL" sz="3200" dirty="0">
                <a:solidFill>
                  <a:schemeClr val="tx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861193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6453336"/>
            <a:ext cx="1800200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07504" y="438015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dirty="0" smtClean="0">
                <a:solidFill>
                  <a:schemeClr val="tx2"/>
                </a:solidFill>
              </a:rPr>
              <a:t>Dziękujemy </a:t>
            </a:r>
            <a:r>
              <a:rPr lang="pl-PL" sz="4000" b="1" i="1" smtClean="0">
                <a:solidFill>
                  <a:schemeClr val="tx2"/>
                </a:solidFill>
              </a:rPr>
              <a:t>za uwagę !</a:t>
            </a:r>
            <a:endParaRPr lang="pl-PL" sz="40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7437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0" y="6327322"/>
            <a:ext cx="2496641" cy="252028"/>
          </a:xfrm>
        </p:spPr>
        <p:txBody>
          <a:bodyPr/>
          <a:lstStyle/>
          <a:p>
            <a:r>
              <a:rPr lang="pl-PL" sz="1200" b="1" i="1" dirty="0" smtClean="0">
                <a:solidFill>
                  <a:srgbClr val="1F497D"/>
                </a:solidFill>
              </a:rPr>
              <a:t>Warszawa, 7 marca 2016 r.</a:t>
            </a:r>
            <a:endParaRPr lang="pl-PL" sz="12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795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i="0" dirty="0" smtClean="0"/>
              <a:t>Akty prawne:</a:t>
            </a:r>
            <a:endParaRPr lang="pl-PL" sz="3200" i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1F497D"/>
                </a:solidFill>
              </a:rPr>
              <a:t>Warszawa, 7 marca 2016 r.</a:t>
            </a:r>
            <a:endParaRPr lang="pl-PL" b="1" dirty="0">
              <a:solidFill>
                <a:srgbClr val="1F497D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1F497D"/>
                </a:solidFill>
              </a:rPr>
              <a:t>VKM</a:t>
            </a:r>
            <a:endParaRPr lang="pl-PL" dirty="0">
              <a:solidFill>
                <a:srgbClr val="1F497D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BB14-36F7-4877-AEC8-DF80B2EF3849}" type="slidenum">
              <a:rPr lang="pl-PL" smtClean="0">
                <a:solidFill>
                  <a:srgbClr val="1F497D"/>
                </a:solidFill>
              </a:rPr>
              <a:pPr/>
              <a:t>2</a:t>
            </a:fld>
            <a:endParaRPr lang="pl-PL" dirty="0">
              <a:solidFill>
                <a:srgbClr val="1F497D"/>
              </a:solidFill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052737"/>
            <a:ext cx="7632848" cy="19442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sz="3300" dirty="0" smtClean="0"/>
              <a:t>decyzja Komisji z dnia 14 listopada 2012 r. w sprawie technicznej specyfikacji interoperacyjności w zakresie podsystemu "Ruch kolejowy" systemu kolei w Unii Europejskiej i zmieniająca decyzję 2007/756/WE (Dz.U.UE.L.2012.345.1)</a:t>
            </a:r>
          </a:p>
          <a:p>
            <a:pPr algn="just"/>
            <a:endParaRPr lang="pl-PL" dirty="0" smtClean="0"/>
          </a:p>
          <a:p>
            <a:endParaRPr lang="pl-PL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395536" y="3429001"/>
            <a:ext cx="7560840" cy="1440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2800" dirty="0" smtClean="0"/>
              <a:t>ustawa z </a:t>
            </a:r>
            <a:r>
              <a:rPr lang="pl-PL" sz="2800" dirty="0"/>
              <a:t>dnia 28 marca 2003 r. o transporcie kolejowym (tekst jednolity: Dz. U. z 2015 r., poz. 1297, z </a:t>
            </a:r>
            <a:r>
              <a:rPr lang="pl-PL" sz="2800" dirty="0" err="1"/>
              <a:t>późn</a:t>
            </a:r>
            <a:r>
              <a:rPr lang="pl-PL" sz="2800" dirty="0"/>
              <a:t>. zm.)  </a:t>
            </a:r>
            <a:endParaRPr lang="pl-PL" sz="2800" dirty="0" smtClean="0"/>
          </a:p>
          <a:p>
            <a:pPr algn="just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52242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b="1" dirty="0">
                <a:solidFill>
                  <a:srgbClr val="1F497D"/>
                </a:solidFill>
              </a:rPr>
              <a:t>Warszawa, 7 </a:t>
            </a:r>
            <a:r>
              <a:rPr lang="pl-PL" b="1" dirty="0" smtClean="0">
                <a:solidFill>
                  <a:srgbClr val="1F497D"/>
                </a:solidFill>
              </a:rPr>
              <a:t>marca </a:t>
            </a:r>
            <a:r>
              <a:rPr lang="pl-PL" b="1" dirty="0">
                <a:solidFill>
                  <a:srgbClr val="1F497D"/>
                </a:solidFill>
              </a:rPr>
              <a:t>2016 r.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rgbClr val="1F497D"/>
                </a:solidFill>
              </a:rPr>
              <a:t>VKM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BB14-36F7-4877-AEC8-DF80B2EF3849}" type="slidenum">
              <a:rPr lang="pl-PL" smtClean="0">
                <a:solidFill>
                  <a:srgbClr val="1F497D"/>
                </a:solidFill>
              </a:rPr>
              <a:pPr/>
              <a:t>3</a:t>
            </a:fld>
            <a:endParaRPr lang="pl-PL" dirty="0">
              <a:solidFill>
                <a:srgbClr val="1F497D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87027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1F497D"/>
                </a:solidFill>
              </a:rPr>
              <a:t>kod alfabetyczny składający się z 2 do 5 liter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51520" y="152507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1F497D"/>
                </a:solidFill>
              </a:rPr>
              <a:t>nanosi się na każdy pojazd szynowy w pobliżu europejskiego numeru pojazdu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51520" y="263691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1F497D"/>
                </a:solidFill>
              </a:rPr>
              <a:t>określa posiadacza pojazdu zgodnie z rejestracją w krajowym rejestrze pojazdów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48332" y="3785013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1F497D"/>
                </a:solidFill>
              </a:rPr>
              <a:t>niepowtarzalne i ważne we wszystkich krajach objętych TSI OPE oraz we wszystkich krajach przystępujących do porozumienia, które wiąże się ze stosowaniem systemu numeracji pojazdów i oznaczeń VKM</a:t>
            </a:r>
          </a:p>
        </p:txBody>
      </p:sp>
    </p:spTree>
    <p:extLst>
      <p:ext uri="{BB962C8B-B14F-4D97-AF65-F5344CB8AC3E}">
        <p14:creationId xmlns:p14="http://schemas.microsoft.com/office/powerpoint/2010/main" val="32027774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b="1" dirty="0">
                <a:solidFill>
                  <a:srgbClr val="1F497D"/>
                </a:solidFill>
              </a:rPr>
              <a:t>Warszawa, 7 </a:t>
            </a:r>
            <a:r>
              <a:rPr lang="pl-PL" b="1" dirty="0" smtClean="0">
                <a:solidFill>
                  <a:srgbClr val="1F497D"/>
                </a:solidFill>
              </a:rPr>
              <a:t>marca </a:t>
            </a:r>
            <a:r>
              <a:rPr lang="pl-PL" b="1" dirty="0">
                <a:solidFill>
                  <a:srgbClr val="1F497D"/>
                </a:solidFill>
              </a:rPr>
              <a:t>2016 r.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rgbClr val="1F497D"/>
                </a:solidFill>
              </a:rPr>
              <a:t>VKM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BB14-36F7-4877-AEC8-DF80B2EF3849}" type="slidenum">
              <a:rPr lang="pl-PL" smtClean="0">
                <a:solidFill>
                  <a:srgbClr val="1F497D"/>
                </a:solidFill>
              </a:rPr>
              <a:pPr/>
              <a:t>4</a:t>
            </a:fld>
            <a:endParaRPr lang="pl-PL" dirty="0">
              <a:solidFill>
                <a:srgbClr val="1F497D"/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262691" y="4653136"/>
            <a:ext cx="8064896" cy="504056"/>
          </a:xfrm>
        </p:spPr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pl-PL" sz="2800" dirty="0">
                <a:solidFill>
                  <a:srgbClr val="1F497D"/>
                </a:solidFill>
              </a:rPr>
              <a:t>litery mogą posiadać znaki diakrytyczne</a:t>
            </a:r>
          </a:p>
          <a:p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51520" y="90872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1F497D"/>
                </a:solidFill>
              </a:rPr>
              <a:t>pełna nazwa lub skrót nazwy posiadacza pojazdu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51520" y="177281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1F497D"/>
                </a:solidFill>
              </a:rPr>
              <a:t>w łatwo rozpoznawalny sposób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63564" y="268096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1F497D"/>
                </a:solidFill>
              </a:rPr>
              <a:t>wszystkie spośród 26 liter alfabetu łacińskiego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77924" y="371147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1F497D"/>
                </a:solidFill>
              </a:rPr>
              <a:t>wielkie litery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93" y="2419351"/>
            <a:ext cx="2581070" cy="194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Łuk 13"/>
          <p:cNvSpPr/>
          <p:nvPr/>
        </p:nvSpPr>
        <p:spPr>
          <a:xfrm>
            <a:off x="5148064" y="3717032"/>
            <a:ext cx="216024" cy="11759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ierścień 15"/>
          <p:cNvSpPr/>
          <p:nvPr/>
        </p:nvSpPr>
        <p:spPr>
          <a:xfrm>
            <a:off x="4211960" y="3392227"/>
            <a:ext cx="1368152" cy="972877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92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  <p:bldP spid="9" grpId="0"/>
      <p:bldP spid="10" grpId="0"/>
      <p:bldP spid="11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115" y="16778"/>
            <a:ext cx="8136904" cy="103595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1200"/>
              </a:spcAft>
            </a:pPr>
            <a:r>
              <a:rPr lang="pl-PL" sz="3600" i="0" dirty="0" smtClean="0">
                <a:solidFill>
                  <a:srgbClr val="1F497D"/>
                </a:solidFill>
                <a:ea typeface="+mn-ea"/>
                <a:cs typeface="+mn-cs"/>
              </a:rPr>
              <a:t/>
            </a:r>
            <a:br>
              <a:rPr lang="pl-PL" sz="3600" i="0" dirty="0" smtClean="0">
                <a:solidFill>
                  <a:srgbClr val="1F497D"/>
                </a:solidFill>
                <a:ea typeface="+mn-ea"/>
                <a:cs typeface="+mn-cs"/>
              </a:rPr>
            </a:br>
            <a:r>
              <a:rPr lang="pl-PL" sz="3600" i="0" dirty="0" smtClean="0">
                <a:solidFill>
                  <a:srgbClr val="1F497D"/>
                </a:solidFill>
                <a:ea typeface="+mn-ea"/>
                <a:cs typeface="+mn-cs"/>
              </a:rPr>
              <a:t/>
            </a:r>
            <a:br>
              <a:rPr lang="pl-PL" sz="3600" i="0" dirty="0" smtClean="0">
                <a:solidFill>
                  <a:srgbClr val="1F497D"/>
                </a:solidFill>
                <a:ea typeface="+mn-ea"/>
                <a:cs typeface="+mn-cs"/>
              </a:rPr>
            </a:br>
            <a:r>
              <a:rPr lang="pl-PL" sz="3600" i="0" dirty="0" smtClean="0">
                <a:solidFill>
                  <a:srgbClr val="1F497D"/>
                </a:solidFill>
                <a:ea typeface="+mn-ea"/>
                <a:cs typeface="+mn-cs"/>
              </a:rPr>
              <a:t>Posiadaczowi </a:t>
            </a:r>
            <a:r>
              <a:rPr lang="pl-PL" sz="3600" i="0" dirty="0">
                <a:solidFill>
                  <a:srgbClr val="1F497D"/>
                </a:solidFill>
                <a:ea typeface="+mn-ea"/>
                <a:cs typeface="+mn-cs"/>
              </a:rPr>
              <a:t>pojazdu można nadać więcej niż jedno oznaczenie VKM w przypadku gdy:</a:t>
            </a:r>
            <a:br>
              <a:rPr lang="pl-PL" sz="3600" i="0" dirty="0">
                <a:solidFill>
                  <a:srgbClr val="1F497D"/>
                </a:solidFill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b="1" dirty="0">
                <a:solidFill>
                  <a:srgbClr val="1F497D"/>
                </a:solidFill>
              </a:rPr>
              <a:t>Warszawa, 7 </a:t>
            </a:r>
            <a:r>
              <a:rPr lang="pl-PL" b="1" dirty="0" smtClean="0">
                <a:solidFill>
                  <a:srgbClr val="1F497D"/>
                </a:solidFill>
              </a:rPr>
              <a:t>marca </a:t>
            </a:r>
            <a:r>
              <a:rPr lang="pl-PL" b="1" dirty="0">
                <a:solidFill>
                  <a:srgbClr val="1F497D"/>
                </a:solidFill>
              </a:rPr>
              <a:t>2016 r.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rgbClr val="1F497D"/>
                </a:solidFill>
              </a:rPr>
              <a:t>VKM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BB14-36F7-4877-AEC8-DF80B2EF3849}" type="slidenum">
              <a:rPr lang="pl-PL" smtClean="0">
                <a:solidFill>
                  <a:srgbClr val="1F497D"/>
                </a:solidFill>
              </a:rPr>
              <a:pPr/>
              <a:t>5</a:t>
            </a:fld>
            <a:endParaRPr lang="pl-PL" dirty="0">
              <a:solidFill>
                <a:srgbClr val="1F497D"/>
              </a:solidFill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179512" y="3140968"/>
            <a:ext cx="8568952" cy="1512168"/>
          </a:xfrm>
        </p:spPr>
        <p:txBody>
          <a:bodyPr>
            <a:normAutofit/>
          </a:bodyPr>
          <a:lstStyle/>
          <a:p>
            <a:pPr marL="514800" indent="-514800" algn="just">
              <a:spcAft>
                <a:spcPts val="1200"/>
              </a:spcAft>
            </a:pPr>
            <a:r>
              <a:rPr lang="pl-PL" sz="2800" dirty="0" smtClean="0"/>
              <a:t>posiadacz pojazdu ma ważne powody przemawiające za wyróżnieniem poszczególnych taborów pojazdów </a:t>
            </a:r>
            <a:br>
              <a:rPr lang="pl-PL" sz="2800" dirty="0" smtClean="0"/>
            </a:br>
            <a:r>
              <a:rPr lang="pl-PL" sz="2800" dirty="0" smtClean="0"/>
              <a:t>w ramach swojej organizacji.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79512" y="162880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1F497D"/>
                </a:solidFill>
              </a:rPr>
              <a:t>posiadacz pojazdu posiada formalną nazwę w więcej niż jednym języku,</a:t>
            </a:r>
          </a:p>
        </p:txBody>
      </p:sp>
    </p:spTree>
    <p:extLst>
      <p:ext uri="{BB962C8B-B14F-4D97-AF65-F5344CB8AC3E}">
        <p14:creationId xmlns:p14="http://schemas.microsoft.com/office/powerpoint/2010/main" val="3131803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136904" cy="96395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pl-PL" sz="2800" i="0" dirty="0" smtClean="0">
                <a:solidFill>
                  <a:srgbClr val="1F497D"/>
                </a:solidFill>
                <a:ea typeface="+mn-ea"/>
                <a:cs typeface="+mn-cs"/>
              </a:rPr>
              <a:t/>
            </a:r>
            <a:br>
              <a:rPr lang="pl-PL" sz="2800" i="0" dirty="0" smtClean="0">
                <a:solidFill>
                  <a:srgbClr val="1F497D"/>
                </a:solidFill>
                <a:ea typeface="+mn-ea"/>
                <a:cs typeface="+mn-cs"/>
              </a:rPr>
            </a:br>
            <a:r>
              <a:rPr lang="pl-PL" sz="2800" i="0" dirty="0" smtClean="0">
                <a:solidFill>
                  <a:srgbClr val="1F497D"/>
                </a:solidFill>
                <a:ea typeface="+mn-ea"/>
                <a:cs typeface="+mn-cs"/>
              </a:rPr>
              <a:t/>
            </a:r>
            <a:br>
              <a:rPr lang="pl-PL" sz="2800" i="0" dirty="0" smtClean="0">
                <a:solidFill>
                  <a:srgbClr val="1F497D"/>
                </a:solidFill>
                <a:ea typeface="+mn-ea"/>
                <a:cs typeface="+mn-cs"/>
              </a:rPr>
            </a:br>
            <a:r>
              <a:rPr lang="pl-PL" sz="3600" i="0" dirty="0" smtClean="0">
                <a:solidFill>
                  <a:srgbClr val="1F497D"/>
                </a:solidFill>
                <a:ea typeface="+mn-ea"/>
                <a:cs typeface="+mn-cs"/>
              </a:rPr>
              <a:t>Pojedyncze </a:t>
            </a:r>
            <a:r>
              <a:rPr lang="pl-PL" sz="3600" i="0" dirty="0">
                <a:solidFill>
                  <a:srgbClr val="1F497D"/>
                </a:solidFill>
                <a:ea typeface="+mn-ea"/>
                <a:cs typeface="+mn-cs"/>
              </a:rPr>
              <a:t>oznaczenie VKM może zostać przydzielone grupie przedsiębiorstw:</a:t>
            </a:r>
            <a:r>
              <a:rPr lang="pl-PL" sz="2800" i="0" dirty="0">
                <a:solidFill>
                  <a:srgbClr val="1F497D"/>
                </a:solidFill>
                <a:ea typeface="+mn-ea"/>
                <a:cs typeface="+mn-cs"/>
              </a:rPr>
              <a:t/>
            </a:r>
            <a:br>
              <a:rPr lang="pl-PL" sz="2800" i="0" dirty="0">
                <a:solidFill>
                  <a:srgbClr val="1F497D"/>
                </a:solidFill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b="1" dirty="0">
                <a:solidFill>
                  <a:srgbClr val="1F497D"/>
                </a:solidFill>
              </a:rPr>
              <a:t>Warszawa, 7 </a:t>
            </a:r>
            <a:r>
              <a:rPr lang="pl-PL" b="1" dirty="0" smtClean="0">
                <a:solidFill>
                  <a:srgbClr val="1F497D"/>
                </a:solidFill>
              </a:rPr>
              <a:t>marca </a:t>
            </a:r>
            <a:r>
              <a:rPr lang="pl-PL" b="1" dirty="0">
                <a:solidFill>
                  <a:srgbClr val="1F497D"/>
                </a:solidFill>
              </a:rPr>
              <a:t>2016 r.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1F497D"/>
                </a:solidFill>
              </a:rPr>
              <a:t>VKM</a:t>
            </a:r>
            <a:endParaRPr lang="pl-PL" dirty="0">
              <a:solidFill>
                <a:srgbClr val="1F497D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BB14-36F7-4877-AEC8-DF80B2EF3849}" type="slidenum">
              <a:rPr lang="pl-PL" smtClean="0">
                <a:solidFill>
                  <a:srgbClr val="1F497D"/>
                </a:solidFill>
              </a:rPr>
              <a:pPr/>
              <a:t>6</a:t>
            </a:fld>
            <a:endParaRPr lang="pl-PL" dirty="0">
              <a:solidFill>
                <a:srgbClr val="1F497D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1576" y="1439778"/>
            <a:ext cx="8862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1F497D"/>
                </a:solidFill>
              </a:rPr>
              <a:t>należących do jednej struktury korporacyjnej (np. grupy kapitałowej),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01576" y="2396211"/>
            <a:ext cx="8862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rgbClr val="1F497D"/>
                </a:solidFill>
              </a:rPr>
              <a:t>należących </a:t>
            </a:r>
            <a:r>
              <a:rPr lang="pl-PL" sz="2800" dirty="0">
                <a:solidFill>
                  <a:srgbClr val="1F497D"/>
                </a:solidFill>
              </a:rPr>
              <a:t>do jednej struktury korporacyjnej, w ramach której jednej organizacji powierzono prowadzenie wszystkich spraw w imieniu wszystkich pozostałych przedsiębiorstw,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01576" y="4285125"/>
            <a:ext cx="8862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1F497D"/>
                </a:solidFill>
              </a:rPr>
              <a:t>która powierzyła odrębnemu, pojedynczemu podmiotowi prawnemu prowadzenie wszystkich spraw w swoim imieniu, przy czym w takim wypadku podmiot ten pełni rolę posiadacza.</a:t>
            </a:r>
          </a:p>
        </p:txBody>
      </p:sp>
    </p:spTree>
    <p:extLst>
      <p:ext uri="{BB962C8B-B14F-4D97-AF65-F5344CB8AC3E}">
        <p14:creationId xmlns:p14="http://schemas.microsoft.com/office/powerpoint/2010/main" val="21232249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pl-PL" sz="3200" i="0" dirty="0" smtClean="0">
                <a:solidFill>
                  <a:srgbClr val="1F497D"/>
                </a:solidFill>
                <a:ea typeface="+mn-ea"/>
                <a:cs typeface="+mn-cs"/>
              </a:rPr>
              <a:t/>
            </a:r>
            <a:br>
              <a:rPr lang="pl-PL" sz="3200" i="0" dirty="0" smtClean="0">
                <a:solidFill>
                  <a:srgbClr val="1F497D"/>
                </a:solidFill>
                <a:ea typeface="+mn-ea"/>
                <a:cs typeface="+mn-cs"/>
              </a:rPr>
            </a:br>
            <a:r>
              <a:rPr lang="pl-PL" sz="3200" i="0" dirty="0" smtClean="0">
                <a:solidFill>
                  <a:srgbClr val="1F497D"/>
                </a:solidFill>
                <a:ea typeface="+mn-ea"/>
                <a:cs typeface="+mn-cs"/>
              </a:rPr>
              <a:t>Obowiązki </a:t>
            </a:r>
            <a:r>
              <a:rPr lang="pl-PL" sz="3600" i="0" dirty="0">
                <a:solidFill>
                  <a:srgbClr val="1F497D"/>
                </a:solidFill>
                <a:ea typeface="+mn-ea"/>
                <a:cs typeface="+mn-cs"/>
              </a:rPr>
              <a:t>wnioskodawcy</a:t>
            </a:r>
            <a:r>
              <a:rPr lang="pl-PL" sz="3200" i="0" dirty="0">
                <a:solidFill>
                  <a:srgbClr val="1F497D"/>
                </a:solidFill>
                <a:ea typeface="+mn-ea"/>
                <a:cs typeface="+mn-cs"/>
              </a:rPr>
              <a:t>:</a:t>
            </a:r>
            <a:br>
              <a:rPr lang="pl-PL" sz="3200" i="0" dirty="0">
                <a:solidFill>
                  <a:srgbClr val="1F497D"/>
                </a:solidFill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b="1" dirty="0">
                <a:solidFill>
                  <a:srgbClr val="1F497D"/>
                </a:solidFill>
              </a:rPr>
              <a:t>Warszawa, 7 </a:t>
            </a:r>
            <a:r>
              <a:rPr lang="pl-PL" b="1" dirty="0" smtClean="0">
                <a:solidFill>
                  <a:srgbClr val="1F497D"/>
                </a:solidFill>
              </a:rPr>
              <a:t>marca </a:t>
            </a:r>
            <a:r>
              <a:rPr lang="pl-PL" b="1" dirty="0">
                <a:solidFill>
                  <a:srgbClr val="1F497D"/>
                </a:solidFill>
              </a:rPr>
              <a:t>2016 r.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rgbClr val="1F497D"/>
                </a:solidFill>
              </a:rPr>
              <a:t>VKM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BB14-36F7-4877-AEC8-DF80B2EF3849}" type="slidenum">
              <a:rPr lang="pl-PL" smtClean="0">
                <a:solidFill>
                  <a:srgbClr val="1F497D"/>
                </a:solidFill>
              </a:rPr>
              <a:pPr/>
              <a:t>7</a:t>
            </a:fld>
            <a:endParaRPr lang="pl-PL" dirty="0">
              <a:solidFill>
                <a:srgbClr val="1F497D"/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179511" y="3789040"/>
            <a:ext cx="8676456" cy="86409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pl-PL" dirty="0"/>
          </a:p>
          <a:p>
            <a:pPr algn="just">
              <a:spcAft>
                <a:spcPts val="1200"/>
              </a:spcAft>
            </a:pPr>
            <a:r>
              <a:rPr lang="pl-PL" sz="3300" dirty="0" smtClean="0"/>
              <a:t>poinformowanie </a:t>
            </a:r>
            <a:r>
              <a:rPr lang="pl-PL" sz="3300" dirty="0"/>
              <a:t>o każdej zmianie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79511" y="1220995"/>
            <a:ext cx="8333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1F497D"/>
                </a:solidFill>
              </a:rPr>
              <a:t>złożenie wniosku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79511" y="253848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lvl="0" indent="-342000" algn="just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rgbClr val="1F497D"/>
                </a:solidFill>
              </a:rPr>
              <a:t>poinformowanie </a:t>
            </a:r>
            <a:r>
              <a:rPr lang="pl-PL" sz="2800" dirty="0">
                <a:solidFill>
                  <a:srgbClr val="1F497D"/>
                </a:solidFill>
              </a:rPr>
              <a:t>o zaprzestaniu posługiwania się VKM</a:t>
            </a:r>
          </a:p>
        </p:txBody>
      </p:sp>
    </p:spTree>
    <p:extLst>
      <p:ext uri="{BB962C8B-B14F-4D97-AF65-F5344CB8AC3E}">
        <p14:creationId xmlns:p14="http://schemas.microsoft.com/office/powerpoint/2010/main" val="10662108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b="1" dirty="0">
                <a:solidFill>
                  <a:srgbClr val="1F497D"/>
                </a:solidFill>
              </a:rPr>
              <a:t>Warszawa, 7 </a:t>
            </a:r>
            <a:r>
              <a:rPr lang="pl-PL" b="1" dirty="0" smtClean="0">
                <a:solidFill>
                  <a:srgbClr val="1F497D"/>
                </a:solidFill>
              </a:rPr>
              <a:t>marca </a:t>
            </a:r>
            <a:r>
              <a:rPr lang="pl-PL" b="1" dirty="0">
                <a:solidFill>
                  <a:srgbClr val="1F497D"/>
                </a:solidFill>
              </a:rPr>
              <a:t>2016 r.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rgbClr val="1F497D"/>
                </a:solidFill>
              </a:rPr>
              <a:t>VKM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BB14-36F7-4877-AEC8-DF80B2EF3849}" type="slidenum">
              <a:rPr lang="pl-PL" smtClean="0">
                <a:solidFill>
                  <a:srgbClr val="1F497D"/>
                </a:solidFill>
              </a:rPr>
              <a:pPr/>
              <a:t>8</a:t>
            </a:fld>
            <a:endParaRPr lang="pl-PL" dirty="0">
              <a:solidFill>
                <a:srgbClr val="1F497D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uwaga</a:t>
            </a:r>
            <a:endParaRPr lang="pl-PL" sz="8800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215008" y="2060848"/>
            <a:ext cx="8928992" cy="2160240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o</a:t>
            </a:r>
            <a:r>
              <a:rPr lang="pl-PL" dirty="0" smtClean="0"/>
              <a:t>znaczenie VKM </a:t>
            </a:r>
            <a:r>
              <a:rPr lang="pl-PL" b="1" dirty="0" smtClean="0"/>
              <a:t>zachowuje ważność </a:t>
            </a:r>
            <a:r>
              <a:rPr lang="pl-PL" dirty="0" smtClean="0"/>
              <a:t>w przypadku zmiany przez posiadacza VKM nazwy na inną, która nie wykazuje podobieństwa z dotychczasowym oznaczeniem VKM</a:t>
            </a:r>
          </a:p>
        </p:txBody>
      </p:sp>
    </p:spTree>
    <p:extLst>
      <p:ext uri="{BB962C8B-B14F-4D97-AF65-F5344CB8AC3E}">
        <p14:creationId xmlns:p14="http://schemas.microsoft.com/office/powerpoint/2010/main" val="3175130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b="1" dirty="0">
                <a:solidFill>
                  <a:srgbClr val="1F497D"/>
                </a:solidFill>
              </a:rPr>
              <a:t>Warszawa, 7 </a:t>
            </a:r>
            <a:r>
              <a:rPr lang="pl-PL" b="1" dirty="0" smtClean="0">
                <a:solidFill>
                  <a:srgbClr val="1F497D"/>
                </a:solidFill>
              </a:rPr>
              <a:t>marca </a:t>
            </a:r>
            <a:r>
              <a:rPr lang="pl-PL" b="1" dirty="0">
                <a:solidFill>
                  <a:srgbClr val="1F497D"/>
                </a:solidFill>
              </a:rPr>
              <a:t>2016 r.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rgbClr val="1F497D"/>
                </a:solidFill>
              </a:rPr>
              <a:t>VKM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BB14-36F7-4877-AEC8-DF80B2EF3849}" type="slidenum">
              <a:rPr lang="pl-PL" smtClean="0">
                <a:solidFill>
                  <a:srgbClr val="1F497D"/>
                </a:solidFill>
              </a:rPr>
              <a:pPr/>
              <a:t>9</a:t>
            </a:fld>
            <a:endParaRPr lang="pl-PL" dirty="0">
              <a:solidFill>
                <a:srgbClr val="1F497D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248472" cy="664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8537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19591</TotalTime>
  <Words>504</Words>
  <Application>Microsoft Office PowerPoint</Application>
  <PresentationFormat>Pokaz na ekranie (4:3)</PresentationFormat>
  <Paragraphs>84</Paragraphs>
  <Slides>17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19" baseType="lpstr">
      <vt:lpstr>Motyw pakietu Office</vt:lpstr>
      <vt:lpstr>1_Motyw pakietu Office</vt:lpstr>
      <vt:lpstr>Prezentacja programu PowerPoint</vt:lpstr>
      <vt:lpstr>Akty prawne:</vt:lpstr>
      <vt:lpstr>Prezentacja programu PowerPoint</vt:lpstr>
      <vt:lpstr>Prezentacja programu PowerPoint</vt:lpstr>
      <vt:lpstr>  Posiadaczowi pojazdu można nadać więcej niż jedno oznaczenie VKM w przypadku gdy: </vt:lpstr>
      <vt:lpstr>  Pojedyncze oznaczenie VKM może zostać przydzielone grupie przedsiębiorstw: </vt:lpstr>
      <vt:lpstr> Obowiązki wnioskodawcy: </vt:lpstr>
      <vt:lpstr>uwaga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Dokumenty: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Rafał Wachnik</dc:creator>
  <cp:lastModifiedBy>Justyna Wiśniewska</cp:lastModifiedBy>
  <cp:revision>196</cp:revision>
  <cp:lastPrinted>2015-07-20T10:25:06Z</cp:lastPrinted>
  <dcterms:created xsi:type="dcterms:W3CDTF">2015-07-13T12:37:51Z</dcterms:created>
  <dcterms:modified xsi:type="dcterms:W3CDTF">2016-03-07T08:10:53Z</dcterms:modified>
</cp:coreProperties>
</file>